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91" r:id="rId5"/>
    <p:sldId id="278" r:id="rId6"/>
    <p:sldId id="270" r:id="rId7"/>
    <p:sldId id="276" r:id="rId8"/>
    <p:sldId id="277" r:id="rId9"/>
    <p:sldId id="279" r:id="rId10"/>
    <p:sldId id="281" r:id="rId11"/>
    <p:sldId id="286" r:id="rId12"/>
    <p:sldId id="280" r:id="rId13"/>
    <p:sldId id="271" r:id="rId14"/>
    <p:sldId id="272" r:id="rId15"/>
    <p:sldId id="274" r:id="rId16"/>
    <p:sldId id="283" r:id="rId17"/>
    <p:sldId id="282" r:id="rId18"/>
    <p:sldId id="289" r:id="rId19"/>
    <p:sldId id="275" r:id="rId20"/>
    <p:sldId id="284" r:id="rId21"/>
    <p:sldId id="285" r:id="rId22"/>
    <p:sldId id="288" r:id="rId23"/>
    <p:sldId id="290" r:id="rId24"/>
    <p:sldId id="287" r:id="rId25"/>
    <p:sldId id="26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879"/>
    <p:restoredTop sz="94580"/>
  </p:normalViewPr>
  <p:slideViewPr>
    <p:cSldViewPr snapToGrid="0" snapToObjects="1">
      <p:cViewPr varScale="1">
        <p:scale>
          <a:sx n="42" d="100"/>
          <a:sy n="42" d="100"/>
        </p:scale>
        <p:origin x="184" y="1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15CA6-977A-4D41-94DA-3BF4CE314510}" type="datetimeFigureOut">
              <a:rPr kumimoji="1" lang="zh-CN" altLang="en-US" smtClean="0"/>
              <a:t>2019/10/26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0044D-213C-3C4D-8417-1D4045D586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795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改图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044D-213C-3C4D-8417-1D4045D586C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6413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FIO</a:t>
            </a:r>
            <a:r>
              <a:rPr lang="zh-CN" altLang="en-US" dirty="0"/>
              <a:t>海冰数据的，相关系数已经达到了</a:t>
            </a:r>
            <a:r>
              <a:rPr lang="en-US" altLang="zh-CN" dirty="0"/>
              <a:t>0.98</a:t>
            </a:r>
            <a:r>
              <a:rPr lang="zh-CN" altLang="en-US" dirty="0"/>
              <a:t>，所以留给本文工作的提升空间是相当有限的，不过在一些参数组合的情况下，还是可以有效减少海冰面积预报的</a:t>
            </a:r>
            <a:r>
              <a:rPr lang="en-US" altLang="zh-CN" dirty="0"/>
              <a:t>RMSE</a:t>
            </a:r>
            <a:r>
              <a:rPr lang="zh-CN" altLang="en-US" dirty="0"/>
              <a:t>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43822-30FF-6C4E-97D2-40933FB85B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39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轻量级，领域知识的精确利用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044D-213C-3C4D-8417-1D4045D586C7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7195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人工的依赖性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044D-213C-3C4D-8417-1D4045D586C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4059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结构简单尝试 传统的模型 也是存在必要的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044D-213C-3C4D-8417-1D4045D586C7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4005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联合概率  低清 数据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生成模型会考虑 输入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044D-213C-3C4D-8417-1D4045D586C7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5114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联合概率  低清 数据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生成模型会考虑 输入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044D-213C-3C4D-8417-1D4045D586C7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8721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却少一个 </a:t>
            </a:r>
            <a:r>
              <a:rPr kumimoji="1" lang="en-US" altLang="zh-CN" dirty="0"/>
              <a:t>3DCNN</a:t>
            </a:r>
            <a:r>
              <a:rPr kumimoji="1" lang="zh-CN" altLang="en-US" dirty="0"/>
              <a:t> 的过程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044D-213C-3C4D-8417-1D4045D586C7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5340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FCD12E0-2312-6A48-8951-05B7AD7B3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DAE087-7B9C-E445-9DB1-07A048646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F5D2EC-0B3E-3749-BE3C-E23BD3096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64CD-25CD-F042-BD57-0775E64DE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E1835-2D97-9145-8BDC-000F6D10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F48D3D-F544-7141-9438-399CB0F0E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156F5E-4B22-4544-B48D-78B63D3B8889}"/>
              </a:ext>
            </a:extLst>
          </p:cNvPr>
          <p:cNvCxnSpPr>
            <a:cxnSpLocks/>
          </p:cNvCxnSpPr>
          <p:nvPr/>
        </p:nvCxnSpPr>
        <p:spPr>
          <a:xfrm>
            <a:off x="90312" y="784580"/>
            <a:ext cx="12079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DA4C66A-F5BD-4949-8077-97B85A054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35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905624-7469-5E4A-B6F3-D6A98F692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DA1B25-D065-A549-9C44-63899FC59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31157-CFE0-4149-9697-9C14A71097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F4664-4130-FD46-85A7-B49EF676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8F1D9-EB96-8243-8C8E-78F376E0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E2D76B-9749-2D43-917B-71E072C96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F80F3E-609A-9647-B9E0-221478E10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4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2730A1-B850-9B40-924A-72E8CD9B8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86688E-CCEC-CF45-9ACA-B335787B4D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44210-AF56-0947-BF35-D34DEFA26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C32A3-0FD8-1C4A-93FA-14EA376C2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65912-3388-1443-83F9-5C4F578B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8B16FA-C080-614D-B927-2285E6F17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09F95F-4941-5D40-A4E8-53F86117B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4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9D25F7E-CD29-9641-942B-83C97C7AC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5B4611-5D9D-A342-B3E9-8A00B8DDA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89"/>
            <a:ext cx="10515600" cy="654757"/>
          </a:xfrm>
        </p:spPr>
        <p:txBody>
          <a:bodyPr/>
          <a:lstStyle>
            <a:lvl1pPr>
              <a:defRPr>
                <a:latin typeface="STKaiti" panose="02010600040101010101" pitchFamily="2" charset="-122"/>
                <a:ea typeface="STKaiti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FFABB-3CB7-1D4F-87C2-1BA75D05E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333"/>
            <a:ext cx="10515600" cy="5048075"/>
          </a:xfrm>
        </p:spPr>
        <p:txBody>
          <a:bodyPr/>
          <a:lstStyle>
            <a:lvl1pPr>
              <a:defRPr>
                <a:latin typeface="STKaiti" panose="02010600040101010101" pitchFamily="2" charset="-122"/>
                <a:ea typeface="STKaiti" panose="02010600040101010101" pitchFamily="2" charset="-122"/>
              </a:defRPr>
            </a:lvl1pPr>
            <a:lvl2pPr>
              <a:defRPr>
                <a:latin typeface="STKaiti" panose="02010600040101010101" pitchFamily="2" charset="-122"/>
                <a:ea typeface="STKaiti" panose="02010600040101010101" pitchFamily="2" charset="-122"/>
              </a:defRPr>
            </a:lvl2pPr>
            <a:lvl3pPr>
              <a:defRPr>
                <a:latin typeface="STKaiti" panose="02010600040101010101" pitchFamily="2" charset="-122"/>
                <a:ea typeface="STKaiti" panose="02010600040101010101" pitchFamily="2" charset="-122"/>
              </a:defRPr>
            </a:lvl3pPr>
            <a:lvl4pPr>
              <a:defRPr>
                <a:latin typeface="STKaiti" panose="02010600040101010101" pitchFamily="2" charset="-122"/>
                <a:ea typeface="STKaiti" panose="02010600040101010101" pitchFamily="2" charset="-122"/>
              </a:defRPr>
            </a:lvl4pPr>
            <a:lvl5pPr>
              <a:defRPr>
                <a:latin typeface="STKaiti" panose="02010600040101010101" pitchFamily="2" charset="-122"/>
                <a:ea typeface="STKaiti" panose="02010600040101010101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AEF5-67F9-504B-9C23-B1930A97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TKaiti" panose="02010600040101010101" pitchFamily="2" charset="-122"/>
                <a:ea typeface="STKaiti" panose="02010600040101010101" pitchFamily="2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5145B-68A9-994E-87F6-A5AE8DFD1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TKaiti" panose="02010600040101010101" pitchFamily="2" charset="-122"/>
                <a:ea typeface="STKaiti" panose="02010600040101010101" pitchFamily="2" charset="-122"/>
              </a:defRPr>
            </a:lvl1pPr>
          </a:lstStyle>
          <a:p>
            <a:fld id="{F38FC938-863A-3642-AC82-F83722564B8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DE1455-68FF-6B4A-9F89-A030DF0ED88A}"/>
              </a:ext>
            </a:extLst>
          </p:cNvPr>
          <p:cNvCxnSpPr>
            <a:cxnSpLocks/>
          </p:cNvCxnSpPr>
          <p:nvPr/>
        </p:nvCxnSpPr>
        <p:spPr>
          <a:xfrm>
            <a:off x="112890" y="784580"/>
            <a:ext cx="12079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2032D8E-BD44-B245-B600-4D94404CA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21D6F2-4408-E641-AF00-6FA801F52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0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DEBC9B3-6028-4645-95C4-9B44EEAB8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DB5EFC-B8F4-0D45-9018-08EF75087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18A24-4FC0-CF44-A864-FC6D3A9E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FB388-5DA5-944F-9ADD-0A135D36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D2D98-E92B-474D-9BEC-F11225D60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FF2C0F-0785-AF48-904D-8EBC3DA6B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4378B2-1B70-304A-B8BE-0A800A34A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50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C4CEE4-E342-2640-B30D-38C9FF8CD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4DE144-BA94-9B4A-A3B8-B8853ACCC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D0424-A1E3-DC4C-AD96-74CB4F0D54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EE60-18AC-F54B-852D-B08EAFACC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4DDC8-2D8E-6842-8BB5-461C30394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E576A-2A30-7843-82C7-18949BEF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4ED279-95DE-C74E-A0FB-6C4381E53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E9880-C67B-DD4A-82DA-B464781FC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79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DE8469-7B5B-7146-8AD4-DE0888ACE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B22561-AC35-8441-97FA-3C238A83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842E7-7834-8240-9595-FA4701BD7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B36373-2A0C-9747-8DE6-C0DFA019E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5631A-E8AC-BD49-B410-753B2D13FB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EE88EE-D0B3-284F-B0E4-E300B0910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E92E91-824A-174D-9282-BD36C28D6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B35E43-A7D6-4F4F-9DFC-FAD69196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27A923-E3DD-8947-8BB0-0B301B0D9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B3DA3C-45D5-9744-8AEC-ED57AB0F5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88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065078-DBB7-5849-BAAF-D8F265E65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866DA-73D9-FE47-9E14-44775A93E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B6201-79A8-9741-8520-80D7A35EA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73784-0731-A546-99B9-251603AE1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AAAA9F-CF61-3C45-AFC7-B17112BE9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34D825-24E2-D84D-89C6-724BEDCEA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47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F4A50A-BF0C-874F-8C12-1C030DE0F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7115B1-0F85-524D-8159-12AF5398C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2DDB7-E7CD-5542-8776-47DE8F462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48057-37B9-E04A-B4CA-BCAAF0009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B18553-F531-5D40-B1CD-5492A6623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94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8F2B28-2CA3-0B48-A916-5413C65E8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9D4453-B938-224D-8D87-4AA0598C8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ADF1C-0A99-9746-9EC4-7CA95B5C8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FE5C6-7CC9-4648-AAEC-A66756105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4F4E5-706B-6948-B7A3-00A214A92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B2D6-3517-574B-BD6B-37268B580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D6B8E9-80E0-B949-A273-4E18910C3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DE40BD-649C-A64D-9F91-35C5FF129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5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FB2146C-C179-F041-A777-C72BBB44D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CD3272-362F-C04C-A7CE-95B99E1E7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59DC24-C38B-1149-A2DC-0A6A6D33ED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6490E-001E-F841-92D2-6F6385907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C1F94-0DDE-884D-A8E2-8DC2C7A9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EFF94-BE16-0946-AFC7-D4325ED2F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E12496-8983-494F-9F8D-07150410D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4ABEA6-6723-4340-918C-20173039A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67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g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B026F9-6A89-BA4A-9296-BB6F9440B1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370284"/>
            <a:ext cx="12192000" cy="4970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DDF1B0-BEF2-604F-A240-88C9BF923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AB655-AE5D-3340-9606-72EAB1D7D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CA4F5-CBB0-DA4E-AE05-9F3CC284A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AAB1E-C8FE-004F-A2CE-C10B7F41C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FC938-863A-3642-AC82-F83722564B8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BB965B-1B00-0A49-B0C9-FE52366F39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890" y="47981"/>
            <a:ext cx="725310" cy="725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2CCCA-E363-1043-AEC5-65694495CF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82752" y="6313840"/>
            <a:ext cx="456496" cy="45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5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TKaiti" panose="02010600040101010101" pitchFamily="2" charset="-122"/>
          <a:ea typeface="STKaiti" panose="0201060004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TKaiti" panose="02010600040101010101" pitchFamily="2" charset="-122"/>
          <a:ea typeface="STKaiti" panose="0201060004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TKaiti" panose="02010600040101010101" pitchFamily="2" charset="-122"/>
          <a:ea typeface="STKaiti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TKaiti" panose="02010600040101010101" pitchFamily="2" charset="-122"/>
          <a:ea typeface="STKaiti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TKaiti" panose="02010600040101010101" pitchFamily="2" charset="-122"/>
          <a:ea typeface="STKaiti" panose="0201060004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TKaiti" panose="02010600040101010101" pitchFamily="2" charset="-122"/>
          <a:ea typeface="STKaiti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EC5E1-EF56-AD46-9EB8-EE10C35C4A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利用机器学习增强集合预报对于</a:t>
            </a:r>
            <a:r>
              <a:rPr lang="en" altLang="zh-CN" dirty="0"/>
              <a:t>ENSO</a:t>
            </a:r>
            <a:r>
              <a:rPr lang="zh-CN" altLang="en-US" dirty="0"/>
              <a:t>和海冰覆盖面积的预报能力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6CFA649-946B-374D-A5FD-FDAF170388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报告人：闫力敏</a:t>
            </a:r>
            <a:endParaRPr kumimoji="1" lang="en-US" altLang="zh-CN" dirty="0"/>
          </a:p>
          <a:p>
            <a:r>
              <a:rPr kumimoji="1" lang="zh-CN" altLang="en-US" dirty="0"/>
              <a:t>指导老师：薛巍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3F89C2-7DC8-3749-843D-7E3CDA70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0813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FB56B-9BE4-5E4A-A5F2-3CFD22AE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实验结果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95EDA-A341-0545-9907-09659FE6B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SST</a:t>
            </a:r>
            <a:r>
              <a:rPr kumimoji="1" lang="zh-CN" altLang="en-US" dirty="0"/>
              <a:t>数据实验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数据增强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BCC-CSM</a:t>
            </a:r>
          </a:p>
          <a:p>
            <a:pPr lvl="1"/>
            <a:r>
              <a:rPr kumimoji="1" lang="zh-CN" altLang="en-US" dirty="0"/>
              <a:t>结构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12</a:t>
            </a:r>
            <a:r>
              <a:rPr kumimoji="1" lang="zh-CN" altLang="en-US" dirty="0"/>
              <a:t>*</a:t>
            </a:r>
            <a:r>
              <a:rPr kumimoji="1" lang="en-US" altLang="zh-CN" dirty="0"/>
              <a:t>13</a:t>
            </a:r>
            <a:r>
              <a:rPr kumimoji="1" lang="zh-CN" altLang="en-US" dirty="0"/>
              <a:t>个小模型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zh-CN" alt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32A5EA9-E046-B446-8790-C1331534C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4380535" cy="2277298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2611CE90-0583-5E4A-9CE3-DC390EFEA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791" y="1825625"/>
            <a:ext cx="4123512" cy="396652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9C05A8-8D6F-1D40-81EB-DCC911574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2657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6E224-D19C-8640-B8B6-AA26A28B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实验结果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312CB-6A06-AA4A-B6C4-241F9F6E9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89005" cy="1741329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海冰数据实验</a:t>
            </a:r>
            <a:endParaRPr kumimoji="1" lang="en-US" altLang="zh-CN" dirty="0"/>
          </a:p>
          <a:p>
            <a:pPr lvl="1"/>
            <a:r>
              <a:rPr lang="zh-CN" altLang="en-US" dirty="0"/>
              <a:t>数据增强</a:t>
            </a:r>
            <a:endParaRPr lang="en-US" altLang="zh-CN" dirty="0"/>
          </a:p>
          <a:p>
            <a:pPr lvl="1"/>
            <a:r>
              <a:rPr lang="en-US" dirty="0"/>
              <a:t>FIO</a:t>
            </a:r>
            <a:r>
              <a:rPr lang="en-US" altLang="zh-CN" dirty="0"/>
              <a:t>-ESM</a:t>
            </a:r>
            <a:r>
              <a:rPr lang="zh-CN" altLang="en-US" dirty="0"/>
              <a:t>  海冰数据</a:t>
            </a:r>
            <a:endParaRPr lang="en-US" altLang="zh-CN" dirty="0"/>
          </a:p>
          <a:p>
            <a:pPr lvl="1"/>
            <a:r>
              <a:rPr lang="zh-CN" altLang="en-US" dirty="0"/>
              <a:t>结构同 </a:t>
            </a:r>
            <a:r>
              <a:rPr lang="en-US" altLang="zh-CN" dirty="0"/>
              <a:t>FIO-ESM</a:t>
            </a:r>
            <a:r>
              <a:rPr lang="zh-CN" altLang="en-US" dirty="0"/>
              <a:t> 的</a:t>
            </a:r>
            <a:r>
              <a:rPr lang="en-US" altLang="zh-CN" dirty="0"/>
              <a:t>SST</a:t>
            </a:r>
            <a:r>
              <a:rPr lang="zh-CN" altLang="en-US" dirty="0"/>
              <a:t> 模型结构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DDE09-30A5-984F-8FB5-D224843BA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91263"/>
            <a:ext cx="6718300" cy="21823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C62466-B837-BB4D-92E0-05F4CD626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429" y="1551151"/>
            <a:ext cx="2887557" cy="227965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712667C5-AB54-224E-B8FC-13CB647EDF2B}"/>
              </a:ext>
            </a:extLst>
          </p:cNvPr>
          <p:cNvSpPr/>
          <p:nvPr/>
        </p:nvSpPr>
        <p:spPr>
          <a:xfrm>
            <a:off x="5176435" y="4448014"/>
            <a:ext cx="619932" cy="29446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FC8916E6-E12A-384D-AABD-9BBC34C7DD84}"/>
              </a:ext>
            </a:extLst>
          </p:cNvPr>
          <p:cNvSpPr/>
          <p:nvPr/>
        </p:nvSpPr>
        <p:spPr>
          <a:xfrm>
            <a:off x="6321558" y="4190728"/>
            <a:ext cx="619932" cy="29446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DFAC1F34-F696-6046-B035-FAD7648D090A}"/>
              </a:ext>
            </a:extLst>
          </p:cNvPr>
          <p:cNvSpPr/>
          <p:nvPr/>
        </p:nvSpPr>
        <p:spPr>
          <a:xfrm>
            <a:off x="6321558" y="4720953"/>
            <a:ext cx="619932" cy="29446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62262251-71B8-FF4D-99E7-D3CB7E2C2A9D}"/>
              </a:ext>
            </a:extLst>
          </p:cNvPr>
          <p:cNvSpPr/>
          <p:nvPr/>
        </p:nvSpPr>
        <p:spPr>
          <a:xfrm>
            <a:off x="5176435" y="5190933"/>
            <a:ext cx="619932" cy="29446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CAF6D648-9715-0744-8020-1D13B8FCCD9C}"/>
              </a:ext>
            </a:extLst>
          </p:cNvPr>
          <p:cNvSpPr/>
          <p:nvPr/>
        </p:nvSpPr>
        <p:spPr>
          <a:xfrm>
            <a:off x="6332673" y="5454807"/>
            <a:ext cx="619932" cy="29446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8">
            <a:extLst>
              <a:ext uri="{FF2B5EF4-FFF2-40B4-BE49-F238E27FC236}">
                <a16:creationId xmlns:a16="http://schemas.microsoft.com/office/drawing/2014/main" id="{2C0CE571-30AD-8343-8FF8-50701966BD0C}"/>
              </a:ext>
            </a:extLst>
          </p:cNvPr>
          <p:cNvSpPr/>
          <p:nvPr/>
        </p:nvSpPr>
        <p:spPr>
          <a:xfrm>
            <a:off x="6324390" y="4984660"/>
            <a:ext cx="619932" cy="29446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A7EE160-96C5-514F-B5EA-69F753F2B727}"/>
              </a:ext>
            </a:extLst>
          </p:cNvPr>
          <p:cNvSpPr/>
          <p:nvPr/>
        </p:nvSpPr>
        <p:spPr>
          <a:xfrm>
            <a:off x="6927205" y="3706813"/>
            <a:ext cx="509692" cy="21823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633037-7F95-B540-8847-9CD60E858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2580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FB56B-9BE4-5E4A-A5F2-3CFD22AE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实验结果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95EDA-A341-0545-9907-09659FE6B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kumimoji="1" lang="zh-CN" altLang="en-US" dirty="0"/>
              <a:t>实验总结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设计思想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结合模式与神经网络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数据</a:t>
            </a:r>
            <a:r>
              <a:rPr kumimoji="1" lang="en-US" altLang="zh-CN" dirty="0"/>
              <a:t>+</a:t>
            </a:r>
            <a:r>
              <a:rPr kumimoji="1" lang="zh-CN" altLang="en-US" dirty="0"/>
              <a:t>拟合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人工特征与模型设计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设计适合数据特征的模型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优势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并行性</a:t>
            </a:r>
            <a:endParaRPr kumimoji="1" lang="en-US" altLang="zh-CN" dirty="0"/>
          </a:p>
          <a:p>
            <a:pPr lvl="2"/>
            <a:r>
              <a:rPr kumimoji="1" lang="zh-CN" altLang="en-US"/>
              <a:t>轻量级</a:t>
            </a:r>
            <a:endParaRPr kumimoji="1"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8447E-F728-0944-BDEF-A3EF61DB1042}"/>
              </a:ext>
            </a:extLst>
          </p:cNvPr>
          <p:cNvSpPr txBox="1"/>
          <p:nvPr/>
        </p:nvSpPr>
        <p:spPr>
          <a:xfrm>
            <a:off x="9783688" y="2852495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2004-2018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0727FD-F6DE-FB4C-BB63-BBCF825AB059}"/>
              </a:ext>
            </a:extLst>
          </p:cNvPr>
          <p:cNvSpPr txBox="1"/>
          <p:nvPr/>
        </p:nvSpPr>
        <p:spPr>
          <a:xfrm>
            <a:off x="9783688" y="319821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2004-2018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A6EB96-F814-2F42-817E-31FB98096418}"/>
              </a:ext>
            </a:extLst>
          </p:cNvPr>
          <p:cNvSpPr txBox="1"/>
          <p:nvPr/>
        </p:nvSpPr>
        <p:spPr>
          <a:xfrm>
            <a:off x="9783688" y="3504601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2005-2015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986169-4C1E-E14D-B29F-F39924138B7A}"/>
              </a:ext>
            </a:extLst>
          </p:cNvPr>
          <p:cNvSpPr txBox="1"/>
          <p:nvPr/>
        </p:nvSpPr>
        <p:spPr>
          <a:xfrm>
            <a:off x="9783688" y="3823728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2005-2015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CC022-BA1E-3841-B9FA-C028797B5299}"/>
              </a:ext>
            </a:extLst>
          </p:cNvPr>
          <p:cNvSpPr txBox="1"/>
          <p:nvPr/>
        </p:nvSpPr>
        <p:spPr>
          <a:xfrm>
            <a:off x="9783688" y="4164565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2004-2018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87AC6-8A18-DE45-AAD2-99CBF6C0DFA2}"/>
              </a:ext>
            </a:extLst>
          </p:cNvPr>
          <p:cNvSpPr txBox="1"/>
          <p:nvPr/>
        </p:nvSpPr>
        <p:spPr>
          <a:xfrm>
            <a:off x="9783688" y="4455197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2004-2018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8BF70-340A-4E46-A7B2-AD5E03E7E7ED}"/>
              </a:ext>
            </a:extLst>
          </p:cNvPr>
          <p:cNvSpPr txBox="1"/>
          <p:nvPr/>
        </p:nvSpPr>
        <p:spPr>
          <a:xfrm>
            <a:off x="9783688" y="4796034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2005-2015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1ED2C5-491F-444C-83EF-AF27326486A0}"/>
              </a:ext>
            </a:extLst>
          </p:cNvPr>
          <p:cNvSpPr txBox="1"/>
          <p:nvPr/>
        </p:nvSpPr>
        <p:spPr>
          <a:xfrm>
            <a:off x="9783688" y="5109687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2004-2018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81E98-3166-D144-A32A-5EDF94ABCC39}"/>
              </a:ext>
            </a:extLst>
          </p:cNvPr>
          <p:cNvSpPr txBox="1"/>
          <p:nvPr/>
        </p:nvSpPr>
        <p:spPr>
          <a:xfrm>
            <a:off x="9783688" y="538940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2004-2018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8C9C7-F787-BD48-8FE4-C12045803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564" y="2049149"/>
            <a:ext cx="3265124" cy="380439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3D4E319-D0D2-4240-AB38-DABFC25C953D}"/>
              </a:ext>
            </a:extLst>
          </p:cNvPr>
          <p:cNvSpPr txBox="1"/>
          <p:nvPr/>
        </p:nvSpPr>
        <p:spPr>
          <a:xfrm>
            <a:off x="7366296" y="591630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相关结果对比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60441A-CD7C-2B4A-A9EC-BC3A0457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7144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FB56B-9BE4-5E4A-A5F2-3CFD22AE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存在问题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95EDA-A341-0545-9907-09659FE6B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过拟合（精度）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个别年份存在较大误差</a:t>
            </a:r>
            <a:endParaRPr kumimoji="1" lang="en-US" altLang="zh-CN" dirty="0"/>
          </a:p>
          <a:p>
            <a:r>
              <a:rPr kumimoji="1" lang="zh-CN" altLang="en-US" dirty="0"/>
              <a:t>模型发散（负载不平衡）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发散会导致模型重复训练多次</a:t>
            </a:r>
            <a:endParaRPr kumimoji="1" lang="en-US" altLang="zh-CN" dirty="0"/>
          </a:p>
          <a:p>
            <a:r>
              <a:rPr kumimoji="1" lang="zh-CN" altLang="en-US" dirty="0"/>
              <a:t>调整能力有限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依赖模式数据的准确度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20360B-BCD6-8D4F-8A61-06797103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413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FB56B-9BE4-5E4A-A5F2-3CFD22AE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未来工作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95EDA-A341-0545-9907-09659FE6B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减少过拟合</a:t>
            </a:r>
            <a:endParaRPr kumimoji="1" lang="en-US" altLang="zh-CN" dirty="0"/>
          </a:p>
          <a:p>
            <a:r>
              <a:rPr kumimoji="1" lang="zh-CN" altLang="en-US" dirty="0"/>
              <a:t>拓展模型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0E3800-053A-5644-BA55-C2C98AB1D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019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FB56B-9BE4-5E4A-A5F2-3CFD22AE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未来工作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95EDA-A341-0545-9907-09659FE6B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减少过拟合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将机器特征与传统机器学习结合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971F6A-9316-C746-B2D0-630F7806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9886"/>
            <a:ext cx="4962814" cy="29815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0FD03E-1D15-004E-999F-979556DAF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054" y="2483674"/>
            <a:ext cx="4439091" cy="2917785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AE92E4-5177-D348-89F2-FAB7CFF25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38FC938-863A-3642-AC82-F83722564B8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4493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FB56B-9BE4-5E4A-A5F2-3CFD22AE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未来工作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95EDA-A341-0545-9907-09659FE6B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30739"/>
          </a:xfrm>
        </p:spPr>
        <p:txBody>
          <a:bodyPr/>
          <a:lstStyle/>
          <a:p>
            <a:r>
              <a:rPr kumimoji="1" lang="zh-CN" altLang="en-US" dirty="0"/>
              <a:t>减少过拟合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将机器特征与传统机器学习结合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决策树（回归）</a:t>
            </a:r>
            <a:endParaRPr kumimoji="1" lang="en-US" altLang="zh-CN" dirty="0"/>
          </a:p>
          <a:p>
            <a:pPr lvl="1"/>
            <a:r>
              <a:rPr lang="en" altLang="zh-CN" dirty="0"/>
              <a:t>Boosting</a:t>
            </a:r>
            <a:r>
              <a:rPr lang="zh-CN" altLang="en" dirty="0"/>
              <a:t>方法</a:t>
            </a:r>
            <a:endParaRPr lang="en-US" altLang="zh-CN" dirty="0"/>
          </a:p>
          <a:p>
            <a:pPr lvl="2"/>
            <a:r>
              <a:rPr lang="en" altLang="zh-CN" dirty="0"/>
              <a:t>GBDT</a:t>
            </a:r>
            <a:r>
              <a:rPr lang="zh-CN" altLang="en-US" dirty="0"/>
              <a:t>（回归）</a:t>
            </a:r>
            <a:endParaRPr lang="en" altLang="zh-CN" dirty="0"/>
          </a:p>
          <a:p>
            <a:pPr lvl="1"/>
            <a:endParaRPr kumimoji="1" lang="en-US" altLang="zh-CN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2CC84484-95CD-6240-BF38-1AE0E2DE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909" y="2224188"/>
            <a:ext cx="3022600" cy="17936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6CB5539-AB1A-1D41-BD25-3190361A4D03}"/>
              </a:ext>
            </a:extLst>
          </p:cNvPr>
          <p:cNvSpPr txBox="1"/>
          <p:nvPr/>
        </p:nvSpPr>
        <p:spPr>
          <a:xfrm>
            <a:off x="6638049" y="4185595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目前的小模型结构还是比较简单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31584B-6AFC-DF42-8EBB-508D5360C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7451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FB56B-9BE4-5E4A-A5F2-3CFD22AE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未来工作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95EDA-A341-0545-9907-09659FE6B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81982" cy="3799320"/>
          </a:xfrm>
        </p:spPr>
        <p:txBody>
          <a:bodyPr/>
          <a:lstStyle/>
          <a:p>
            <a:r>
              <a:rPr kumimoji="1" lang="zh-CN" altLang="en-US" dirty="0"/>
              <a:t>减少过拟合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利用生成模型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联合概率，考虑输入分布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贝叶斯模型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贝叶斯回归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其他的高分辨率重建模型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SRGAN</a:t>
            </a:r>
          </a:p>
          <a:p>
            <a:pPr lvl="2"/>
            <a:endParaRPr kumimoji="1" lang="en-US" altLang="zh-CN" dirty="0"/>
          </a:p>
          <a:p>
            <a:pPr lvl="2"/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60BC1B-2374-BA42-B92D-35F07188B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285" y="1323147"/>
            <a:ext cx="6577877" cy="261312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6610DFE-E269-2F41-AD52-E1D317B8BFA8}"/>
              </a:ext>
            </a:extLst>
          </p:cNvPr>
          <p:cNvSpPr/>
          <p:nvPr/>
        </p:nvSpPr>
        <p:spPr>
          <a:xfrm>
            <a:off x="6736062" y="3936276"/>
            <a:ext cx="3268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" dirty="0">
                <a:latin typeface="TxfcrbYjknnjNimbusRomNo9L"/>
              </a:rPr>
              <a:t>高分辨率</a:t>
            </a:r>
            <a:r>
              <a:rPr lang="zh-CN" altLang="en-US" dirty="0">
                <a:latin typeface="TxfcrbYjknnjNimbusRomNo9L"/>
              </a:rPr>
              <a:t>重建</a:t>
            </a:r>
            <a:r>
              <a:rPr lang="en-US" altLang="zh-CN" dirty="0">
                <a:latin typeface="TxfcrbYjknnjNimbusRomNo9L"/>
              </a:rPr>
              <a:t>SRCNN </a:t>
            </a:r>
            <a:r>
              <a:rPr lang="zh-CN" altLang="en-US" dirty="0">
                <a:latin typeface="TxfcrbYjknnjNimbusRomNo9L"/>
              </a:rPr>
              <a:t>应用</a:t>
            </a:r>
            <a:r>
              <a:rPr lang="en-US" altLang="zh-CN" dirty="0">
                <a:latin typeface="TxfcrbYjknnjNimbusRomNo9L"/>
              </a:rPr>
              <a:t>[1]</a:t>
            </a:r>
            <a:endParaRPr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32C422-82FB-2C48-A3F3-286871A8E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4085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FB56B-9BE4-5E4A-A5F2-3CFD22AE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未来工作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95EDA-A341-0545-9907-09659FE6B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9922" cy="379932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减少过拟合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利用生成模型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优化</a:t>
            </a:r>
            <a:r>
              <a:rPr kumimoji="1" lang="en-US" altLang="zh-CN" dirty="0"/>
              <a:t>P(</a:t>
            </a:r>
            <a:r>
              <a:rPr kumimoji="1" lang="en-US" altLang="zh-CN" dirty="0" err="1"/>
              <a:t>y,x</a:t>
            </a:r>
            <a:r>
              <a:rPr kumimoji="1" lang="en-US" altLang="zh-CN" dirty="0"/>
              <a:t>)</a:t>
            </a:r>
          </a:p>
          <a:p>
            <a:pPr lvl="2"/>
            <a:r>
              <a:rPr kumimoji="1" lang="zh-CN" altLang="en-US" dirty="0"/>
              <a:t>考虑了输入的分布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减少过拟合</a:t>
            </a:r>
            <a:r>
              <a:rPr kumimoji="1" lang="en-US" altLang="zh-CN" dirty="0"/>
              <a:t>(</a:t>
            </a:r>
            <a:r>
              <a:rPr kumimoji="1" lang="zh-CN" altLang="en-US" dirty="0"/>
              <a:t>精度</a:t>
            </a:r>
            <a:r>
              <a:rPr kumimoji="1" lang="en-US" altLang="zh-CN" dirty="0"/>
              <a:t>)</a:t>
            </a:r>
          </a:p>
          <a:p>
            <a:pPr lvl="2"/>
            <a:endParaRPr kumimoji="1" lang="en-US" altLang="zh-CN" dirty="0"/>
          </a:p>
          <a:p>
            <a:pPr lvl="1"/>
            <a:r>
              <a:rPr kumimoji="1" lang="zh-CN" altLang="en-US" dirty="0"/>
              <a:t>判别模型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优化</a:t>
            </a:r>
            <a:r>
              <a:rPr kumimoji="1" lang="en-US" altLang="zh-CN" dirty="0"/>
              <a:t>P(</a:t>
            </a:r>
            <a:r>
              <a:rPr kumimoji="1" lang="en-US" altLang="zh-CN" dirty="0" err="1"/>
              <a:t>y|x</a:t>
            </a:r>
            <a:r>
              <a:rPr kumimoji="1" lang="en-US" altLang="zh-CN" dirty="0"/>
              <a:t>)</a:t>
            </a:r>
          </a:p>
          <a:p>
            <a:pPr lvl="2"/>
            <a:r>
              <a:rPr kumimoji="1" lang="zh-CN" altLang="en-US" dirty="0"/>
              <a:t>大样本能取得更精准的效果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过拟合</a:t>
            </a:r>
            <a:endParaRPr kumimoji="1" lang="en-US" altLang="zh-CN" dirty="0"/>
          </a:p>
          <a:p>
            <a:pPr marL="914400" lvl="2" indent="0">
              <a:buNone/>
            </a:pPr>
            <a:endParaRPr kumimoji="1" lang="en-US" altLang="zh-CN" dirty="0"/>
          </a:p>
          <a:p>
            <a:pPr lvl="2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32C422-82FB-2C48-A3F3-286871A8E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8076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FB56B-9BE4-5E4A-A5F2-3CFD22AE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未来工作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95EDA-A341-0545-9907-09659FE6B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拓展模型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数据多样化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加强自动化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A12884-A8C3-BC4A-9652-41B3878CE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025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E5371-DA2E-4444-855D-E466183E1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62214-4976-EB4C-A057-FF2E1A614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背景</a:t>
            </a:r>
            <a:endParaRPr kumimoji="1" lang="en-US" altLang="zh-CN" dirty="0"/>
          </a:p>
          <a:p>
            <a:r>
              <a:rPr kumimoji="1" lang="zh-CN" altLang="en-US" dirty="0"/>
              <a:t>主要工作</a:t>
            </a:r>
            <a:endParaRPr kumimoji="1" lang="en-US" altLang="zh-CN" dirty="0"/>
          </a:p>
          <a:p>
            <a:r>
              <a:rPr kumimoji="1" lang="zh-CN" altLang="en-US" dirty="0"/>
              <a:t>实验结果</a:t>
            </a:r>
            <a:endParaRPr kumimoji="1" lang="en-US" altLang="zh-CN" dirty="0"/>
          </a:p>
          <a:p>
            <a:r>
              <a:rPr kumimoji="1" lang="zh-CN" altLang="en-US" dirty="0"/>
              <a:t>存在问题</a:t>
            </a:r>
            <a:endParaRPr kumimoji="1" lang="en-US" altLang="zh-CN" dirty="0"/>
          </a:p>
          <a:p>
            <a:r>
              <a:rPr kumimoji="1" lang="zh-CN" altLang="en-US" dirty="0"/>
              <a:t>未来工作 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FDC5B-E1E8-1644-972F-ED67F7C74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0593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FB56B-9BE4-5E4A-A5F2-3CFD22AE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未来工作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95EDA-A341-0545-9907-09659FE6B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拓展模型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数据多样化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更多科学数据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B9B2DC-FE2C-2940-9E49-A732E7C35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084" y="1094200"/>
            <a:ext cx="5997716" cy="46696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C9BDC5-A9E3-D049-A0C8-C3C382ACB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188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FB56B-9BE4-5E4A-A5F2-3CFD22AE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未来工作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95EDA-A341-0545-9907-09659FE6B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057892" cy="3633066"/>
          </a:xfrm>
        </p:spPr>
        <p:txBody>
          <a:bodyPr/>
          <a:lstStyle/>
          <a:p>
            <a:r>
              <a:rPr kumimoji="1" lang="zh-CN" altLang="en-US" dirty="0"/>
              <a:t>拓展模型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加强自动化</a:t>
            </a:r>
            <a:endParaRPr kumimoji="1" lang="en-US" altLang="zh-CN" dirty="0"/>
          </a:p>
          <a:p>
            <a:pPr lvl="1"/>
            <a:r>
              <a:rPr lang="zh-CN" altLang="en" dirty="0"/>
              <a:t>利用机器</a:t>
            </a:r>
            <a:r>
              <a:rPr lang="zh-CN" altLang="en-US" dirty="0"/>
              <a:t>代替人工特征</a:t>
            </a:r>
            <a:endParaRPr lang="en-US" altLang="zh-CN" dirty="0"/>
          </a:p>
          <a:p>
            <a:pPr lvl="2"/>
            <a:r>
              <a:rPr lang="en" altLang="zh-CN" dirty="0"/>
              <a:t>3D</a:t>
            </a:r>
            <a:r>
              <a:rPr lang="zh-CN" altLang="en-US" dirty="0"/>
              <a:t>卷积时间序列特征</a:t>
            </a:r>
            <a:endParaRPr kumimoji="1" lang="en-US" altLang="zh-CN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57F1467-D6E8-5A47-9B27-505060C9D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21</a:t>
            </a:fld>
            <a:endParaRPr kumimoji="1" lang="zh-CN" altLang="en-US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9748F6D1-B48D-0B4E-BDD6-A67703A3E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67" y="3429000"/>
            <a:ext cx="3122427" cy="2328963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6EDA4500-3E3E-DF4A-B982-E4162F16D1FD}"/>
              </a:ext>
            </a:extLst>
          </p:cNvPr>
          <p:cNvSpPr txBox="1"/>
          <p:nvPr/>
        </p:nvSpPr>
        <p:spPr>
          <a:xfrm>
            <a:off x="1976230" y="58828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频谱分析</a:t>
            </a:r>
            <a:endParaRPr 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60F7749-B27C-084A-8846-4C16769D4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866" y="1108808"/>
            <a:ext cx="5709468" cy="485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65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FB56B-9BE4-5E4A-A5F2-3CFD22AE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未来工作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95EDA-A341-0545-9907-09659FE6B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826397" cy="3633066"/>
          </a:xfrm>
        </p:spPr>
        <p:txBody>
          <a:bodyPr/>
          <a:lstStyle/>
          <a:p>
            <a:r>
              <a:rPr kumimoji="1" lang="zh-CN" altLang="en-US" dirty="0"/>
              <a:t>拓展模型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加强自动化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自动网络学习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AutoML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初步尝试阶段</a:t>
            </a:r>
            <a:endParaRPr kumimoji="1" lang="en-US" altLang="zh-CN" dirty="0"/>
          </a:p>
          <a:p>
            <a:pPr marL="914400" lvl="2" indent="0">
              <a:buNone/>
            </a:pP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E3205E-4375-5C4A-BED5-3A71FDA5F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084" y="1099687"/>
            <a:ext cx="5997716" cy="465862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8EE572-C65F-694F-9017-044434F4F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1947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3B645A-B0E2-1942-8254-9B02EF6E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A965CC-BCDE-FD47-AB60-E24953530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目前结果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模式</a:t>
            </a:r>
            <a:r>
              <a:rPr kumimoji="1" lang="en-US" altLang="zh-CN" dirty="0"/>
              <a:t>+</a:t>
            </a:r>
            <a:r>
              <a:rPr kumimoji="1" lang="zh-CN" altLang="en-US" dirty="0"/>
              <a:t>神经网络修正（</a:t>
            </a:r>
            <a:r>
              <a:rPr kumimoji="1" lang="en-US" altLang="zh-CN" dirty="0"/>
              <a:t>SST</a:t>
            </a:r>
            <a:r>
              <a:rPr kumimoji="1" lang="zh-CN" altLang="en-US" dirty="0"/>
              <a:t>，海冰） 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优于原有模式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接近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art</a:t>
            </a:r>
            <a:r>
              <a:rPr kumimoji="1" lang="zh-CN" altLang="en-US" dirty="0"/>
              <a:t> 的水平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存在问题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过拟合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模型发散导致重新训练</a:t>
            </a:r>
            <a:endParaRPr kumimoji="1" lang="en-US" altLang="zh-CN" dirty="0"/>
          </a:p>
          <a:p>
            <a:r>
              <a:rPr kumimoji="1" lang="zh-CN" altLang="en-US" dirty="0"/>
              <a:t>未来计划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改进现有的简单模型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减小过拟合 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扩展模型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支持更多数据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更加自动化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D02017-657B-2144-B4D6-C5FD7F0B7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242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DA6735-4AF7-1B42-865F-27634786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参考文献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D20C2-2B7E-9442-8AB1-7658CC1DE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[1]</a:t>
            </a:r>
            <a:r>
              <a:rPr lang="en" altLang="zh-CN" dirty="0"/>
              <a:t>Vandal, T., </a:t>
            </a:r>
            <a:r>
              <a:rPr lang="en" altLang="zh-CN" dirty="0" err="1"/>
              <a:t>Kodra</a:t>
            </a:r>
            <a:r>
              <a:rPr lang="en" altLang="zh-CN" dirty="0"/>
              <a:t>, E., </a:t>
            </a:r>
            <a:r>
              <a:rPr lang="en" altLang="zh-CN" dirty="0" err="1"/>
              <a:t>Ganguly</a:t>
            </a:r>
            <a:r>
              <a:rPr lang="en" altLang="zh-CN" dirty="0"/>
              <a:t>, S., Michaelis, A. R., </a:t>
            </a:r>
            <a:r>
              <a:rPr lang="en" altLang="zh-CN" dirty="0" err="1"/>
              <a:t>Nemani</a:t>
            </a:r>
            <a:r>
              <a:rPr lang="en" altLang="zh-CN" dirty="0"/>
              <a:t>, R. R., &amp; </a:t>
            </a:r>
            <a:r>
              <a:rPr lang="en" altLang="zh-CN" dirty="0" err="1"/>
              <a:t>Ganguly</a:t>
            </a:r>
            <a:r>
              <a:rPr lang="en" altLang="zh-CN" dirty="0"/>
              <a:t>, A. R. (2018, July). Generating High Resolution Climate Change Projections through Single Image Super-Resolution: An Abridged Version. In </a:t>
            </a:r>
            <a:r>
              <a:rPr lang="en" altLang="zh-CN" i="1" dirty="0"/>
              <a:t>IJCAI</a:t>
            </a:r>
            <a:r>
              <a:rPr lang="en" altLang="zh-CN" dirty="0"/>
              <a:t> (pp. 5389-5393).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638D27-DF7E-1E41-8FA2-B4443544F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8487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1EDA6-84C4-4346-9073-ED73C962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712" y="2689870"/>
            <a:ext cx="10515600" cy="1325563"/>
          </a:xfrm>
        </p:spPr>
        <p:txBody>
          <a:bodyPr/>
          <a:lstStyle/>
          <a:p>
            <a:pPr algn="ctr"/>
            <a:r>
              <a:rPr lang="zh-CN" altLang="en-US" sz="8800" dirty="0"/>
              <a:t>谢谢！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C9890B-BB0B-7848-AB3C-5CA718BB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4275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8C7CE-E701-5140-AD25-BD6559A2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90CDFC-47E0-504B-941C-1A2C32D3E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ENSO</a:t>
            </a:r>
            <a:r>
              <a:rPr kumimoji="1" lang="zh-CN" altLang="en-US" dirty="0"/>
              <a:t> 是气候领域重要的现象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与世界范围的极端气候相关联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根据海表温度（</a:t>
            </a:r>
            <a:r>
              <a:rPr kumimoji="1" lang="en-US" altLang="zh-CN" dirty="0"/>
              <a:t>NINO34</a:t>
            </a:r>
            <a:r>
              <a:rPr kumimoji="1" lang="zh-CN" altLang="en-US" dirty="0"/>
              <a:t>）来预测</a:t>
            </a:r>
            <a:endParaRPr kumimoji="1" lang="en-US" altLang="zh-CN" dirty="0"/>
          </a:p>
          <a:p>
            <a:r>
              <a:rPr kumimoji="1" lang="zh-CN" altLang="en-US" dirty="0"/>
              <a:t>海冰面积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北极海冰总面积与极寒天气正相关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E7B105-84D0-9440-85A7-BA3683F6D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2719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30E3C-A15B-8841-B3F2-88F7122C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587DDA-7C00-444D-A10B-15E77AEFE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主要工作内容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利用模式的集合预报提供数据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利用机器学习修正模式数据与观测数据的误差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数据来源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BCC-CSM</a:t>
            </a:r>
          </a:p>
          <a:p>
            <a:pPr lvl="2"/>
            <a:r>
              <a:rPr kumimoji="1" lang="en-US" altLang="zh-CN" dirty="0"/>
              <a:t>SST</a:t>
            </a:r>
            <a:r>
              <a:rPr kumimoji="1" lang="zh-CN" altLang="en-US" dirty="0"/>
              <a:t>（</a:t>
            </a:r>
            <a:r>
              <a:rPr kumimoji="1" lang="en-US" altLang="zh-CN" dirty="0"/>
              <a:t>Nino34</a:t>
            </a:r>
            <a:r>
              <a:rPr kumimoji="1" lang="zh-CN" altLang="en-US" dirty="0"/>
              <a:t>，月平均）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FIO-ESM</a:t>
            </a:r>
          </a:p>
          <a:p>
            <a:pPr lvl="2"/>
            <a:r>
              <a:rPr kumimoji="1" lang="en-US" altLang="zh-CN" dirty="0"/>
              <a:t>SST</a:t>
            </a:r>
            <a:r>
              <a:rPr kumimoji="1" lang="zh-CN" altLang="en-US" dirty="0"/>
              <a:t>（</a:t>
            </a:r>
            <a:r>
              <a:rPr kumimoji="1" lang="en-US" altLang="zh-CN" dirty="0"/>
              <a:t>Nino34</a:t>
            </a:r>
            <a:r>
              <a:rPr kumimoji="1" lang="zh-CN" altLang="en-US" dirty="0"/>
              <a:t>，月平均）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海冰（北极海冰总面积，月）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00E304-0789-F443-A406-792C33F53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AC9E0-D2A5-F945-8959-0F611105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627" y="3429000"/>
            <a:ext cx="2890973" cy="2243667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A66A04F8-F8F7-0844-BE77-11F82D2DC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835" y="3486575"/>
            <a:ext cx="2871884" cy="2218082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125A8C5B-9020-6B48-8EE7-29FAC09D1725}"/>
              </a:ext>
            </a:extLst>
          </p:cNvPr>
          <p:cNvSpPr txBox="1"/>
          <p:nvPr/>
        </p:nvSpPr>
        <p:spPr>
          <a:xfrm>
            <a:off x="5903311" y="3121392"/>
            <a:ext cx="278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BCC-CSM</a:t>
            </a:r>
            <a:r>
              <a:rPr lang="zh-CN" altLang="en-US" dirty="0"/>
              <a:t>超前一个月</a:t>
            </a:r>
            <a:r>
              <a:rPr lang="en-US" altLang="zh-CN" dirty="0"/>
              <a:t>SST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68384756-4AC5-B141-B7B7-226CCB86CA9D}"/>
              </a:ext>
            </a:extLst>
          </p:cNvPr>
          <p:cNvSpPr txBox="1"/>
          <p:nvPr/>
        </p:nvSpPr>
        <p:spPr>
          <a:xfrm>
            <a:off x="8849055" y="3121392"/>
            <a:ext cx="254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FIO-ESM</a:t>
            </a:r>
            <a:r>
              <a:rPr lang="zh-CN" altLang="en-US" dirty="0"/>
              <a:t>超前一个月</a:t>
            </a:r>
            <a:r>
              <a:rPr lang="en-US" altLang="zh-CN" dirty="0"/>
              <a:t>SST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187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FB56B-9BE4-5E4A-A5F2-3CFD22AE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主要工作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95EDA-A341-0545-9907-09659FE6B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出发点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模式能提供集合预报数据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神经网络处理数据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处理流程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数据分析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提取人工特征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模型设计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数据增强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15CED04-915C-2C45-B1F3-73D32F8BA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466" y="1628343"/>
            <a:ext cx="3937000" cy="2632341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28EAAE-758C-7144-9697-4C39973F0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197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FB56B-9BE4-5E4A-A5F2-3CFD22AE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主要工作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95EDA-A341-0545-9907-09659FE6B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334"/>
            <a:ext cx="4912463" cy="4560910"/>
          </a:xfrm>
        </p:spPr>
        <p:txBody>
          <a:bodyPr/>
          <a:lstStyle/>
          <a:p>
            <a:r>
              <a:rPr kumimoji="1" lang="zh-CN" altLang="en-US" dirty="0"/>
              <a:t>处理流程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数据分析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周期性分析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系统误差分析</a:t>
            </a:r>
            <a:endParaRPr kumimoji="1" lang="en-US" altLang="zh-CN" dirty="0"/>
          </a:p>
          <a:p>
            <a:pPr lvl="2"/>
            <a:r>
              <a:rPr lang="en-US" altLang="zh-CN" dirty="0"/>
              <a:t>FIO-ESM</a:t>
            </a:r>
            <a:r>
              <a:rPr lang="zh-CN" altLang="en-US" dirty="0"/>
              <a:t> </a:t>
            </a:r>
            <a:r>
              <a:rPr lang="en-US" altLang="zh-CN" dirty="0"/>
              <a:t>nino34</a:t>
            </a:r>
            <a:r>
              <a:rPr lang="zh-CN" altLang="en-US" dirty="0"/>
              <a:t> </a:t>
            </a:r>
            <a:r>
              <a:rPr lang="en-US" altLang="zh-CN" dirty="0"/>
              <a:t>SST</a:t>
            </a:r>
            <a:r>
              <a:rPr lang="zh-CN" altLang="en-US" dirty="0"/>
              <a:t>（月平均）</a:t>
            </a:r>
            <a:endParaRPr lang="en-US" altLang="zh-CN" dirty="0"/>
          </a:p>
          <a:p>
            <a:pPr lvl="2"/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D86AA-1E07-054F-8DC3-56B6DB740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177" y="877807"/>
            <a:ext cx="3122427" cy="2328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351EB5-C509-5542-B755-941BC7559CA9}"/>
              </a:ext>
            </a:extLst>
          </p:cNvPr>
          <p:cNvSpPr txBox="1"/>
          <p:nvPr/>
        </p:nvSpPr>
        <p:spPr>
          <a:xfrm>
            <a:off x="6880231" y="31223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频谱分析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EB825-0606-B443-8247-05F6B53B8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857" y="1893460"/>
            <a:ext cx="3160252" cy="2355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4F331A-EAFF-F643-8109-B76A7F365927}"/>
              </a:ext>
            </a:extLst>
          </p:cNvPr>
          <p:cNvSpPr txBox="1"/>
          <p:nvPr/>
        </p:nvSpPr>
        <p:spPr>
          <a:xfrm>
            <a:off x="9631332" y="4252039"/>
            <a:ext cx="161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系统误差分析</a:t>
            </a:r>
            <a:endParaRPr lang="en-US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116D4A41-67F7-B84E-A9FB-77621C644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663" y="3417280"/>
            <a:ext cx="2996534" cy="23289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6301A05-B989-3649-B1CA-3F73C3CDB506}"/>
              </a:ext>
            </a:extLst>
          </p:cNvPr>
          <p:cNvSpPr txBox="1"/>
          <p:nvPr/>
        </p:nvSpPr>
        <p:spPr>
          <a:xfrm>
            <a:off x="6880231" y="568838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年周期分析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9069D2E-90EC-5F4F-9193-C179E6013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7019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FB56B-9BE4-5E4A-A5F2-3CFD22AE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主要工作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95EDA-A341-0545-9907-09659FE6B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333"/>
            <a:ext cx="3293962" cy="3108875"/>
          </a:xfrm>
        </p:spPr>
        <p:txBody>
          <a:bodyPr/>
          <a:lstStyle/>
          <a:p>
            <a:r>
              <a:rPr kumimoji="1" lang="zh-CN" altLang="en-US" dirty="0"/>
              <a:t>处理流程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提取人工特征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周期性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系统误差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7FDF3C-9A9A-7E4D-8C0B-CB3707C94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253" y="1361167"/>
            <a:ext cx="4139305" cy="4318884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2F6825E-BEF7-1842-8648-534A664FC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786" y="1035931"/>
            <a:ext cx="3122427" cy="232896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1DB23F5-365A-4444-8A62-ABD7BD573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732" y="3550168"/>
            <a:ext cx="2996534" cy="2328963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C43AA3-5A74-C340-A129-BB161B6A7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9573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FB56B-9BE4-5E4A-A5F2-3CFD22AE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主要工作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95EDA-A341-0545-9907-09659FE6B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处理流程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模型设计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模型切分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数据预处理</a:t>
            </a: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658C76-CB91-974E-9B08-6B25F32BC5CD}"/>
              </a:ext>
            </a:extLst>
          </p:cNvPr>
          <p:cNvSpPr txBox="1"/>
          <p:nvPr/>
        </p:nvSpPr>
        <p:spPr>
          <a:xfrm>
            <a:off x="7886836" y="524207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模型设计流程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D4CA056-8761-D348-917D-7CF3E91D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8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5DD0E0-C0A9-514C-AE16-51DC047B6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831" y="1233886"/>
            <a:ext cx="6669670" cy="388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63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FB56B-9BE4-5E4A-A5F2-3CFD22AE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实验结果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95EDA-A341-0545-9907-09659FE6B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SST</a:t>
            </a:r>
            <a:r>
              <a:rPr kumimoji="1" lang="zh-CN" altLang="en-US" dirty="0"/>
              <a:t>数据实验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数据增强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FIO-ESM</a:t>
            </a:r>
            <a:r>
              <a:rPr kumimoji="1" lang="zh-CN" altLang="en-US" dirty="0"/>
              <a:t>（</a:t>
            </a:r>
            <a:r>
              <a:rPr kumimoji="1" lang="en-US" altLang="zh-CN" dirty="0"/>
              <a:t>SST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结构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12</a:t>
            </a:r>
            <a:r>
              <a:rPr kumimoji="1" lang="zh-CN" altLang="en-US" dirty="0"/>
              <a:t> * </a:t>
            </a:r>
            <a:r>
              <a:rPr kumimoji="1" lang="en-US" altLang="zh-CN" dirty="0"/>
              <a:t>6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72</a:t>
            </a:r>
            <a:r>
              <a:rPr kumimoji="1" lang="zh-CN" altLang="en-US" dirty="0"/>
              <a:t> 个小模型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单个小模型只负责一个简单的修正任务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数据划分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40%</a:t>
            </a:r>
            <a:r>
              <a:rPr kumimoji="1" lang="zh-CN" altLang="en-US" dirty="0"/>
              <a:t>用于训练（</a:t>
            </a:r>
            <a:r>
              <a:rPr kumimoji="1" lang="en-US" altLang="zh-CN" dirty="0"/>
              <a:t>1993-2003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60%</a:t>
            </a:r>
            <a:r>
              <a:rPr kumimoji="1" lang="zh-CN" altLang="en-US" dirty="0"/>
              <a:t>用于预测不参与训练</a:t>
            </a:r>
            <a:r>
              <a:rPr lang="zh-CN" altLang="en-US" dirty="0"/>
              <a:t>（</a:t>
            </a:r>
            <a:r>
              <a:rPr lang="en-US" altLang="zh-CN" dirty="0"/>
              <a:t>2004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2018</a:t>
            </a:r>
            <a:r>
              <a:rPr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RMSE</a:t>
            </a:r>
            <a:r>
              <a:rPr kumimoji="1" lang="zh-CN" altLang="en-US" dirty="0"/>
              <a:t>计算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60%</a:t>
            </a:r>
            <a:r>
              <a:rPr kumimoji="1" lang="zh-CN" altLang="en-US" dirty="0"/>
              <a:t>的增强数据与对应的观测数据计算</a:t>
            </a:r>
            <a:r>
              <a:rPr lang="zh-CN" altLang="en-US" dirty="0"/>
              <a:t>（</a:t>
            </a:r>
            <a:r>
              <a:rPr lang="en-US" altLang="zh-CN" dirty="0"/>
              <a:t>2004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2018</a:t>
            </a:r>
            <a:r>
              <a:rPr lang="zh-CN" altLang="en-US" dirty="0"/>
              <a:t>）</a:t>
            </a:r>
            <a:endParaRPr kumimoji="1" lang="en-US" altLang="zh-CN" dirty="0"/>
          </a:p>
          <a:p>
            <a:pPr lvl="2"/>
            <a:endParaRPr kumimoji="1" lang="en-US" altLang="zh-CN" dirty="0"/>
          </a:p>
          <a:p>
            <a:pPr marL="1371600" lvl="3" indent="0">
              <a:buNone/>
            </a:pPr>
            <a:endParaRPr kumimoji="1" lang="en-US" altLang="zh-CN" dirty="0"/>
          </a:p>
          <a:p>
            <a:pPr marL="1371600" lvl="3" indent="0">
              <a:buNone/>
            </a:pPr>
            <a:endParaRPr kumimoji="1" lang="zh-CN" alt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50901DA7-6363-404E-A8A0-4B9E2C9BE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997" y="1989990"/>
            <a:ext cx="2603500" cy="237207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863118-60FD-C242-BE6F-19687F917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C938-863A-3642-AC82-F83722564B8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704166"/>
      </p:ext>
    </p:extLst>
  </p:cSld>
  <p:clrMapOvr>
    <a:masterClrMapping/>
  </p:clrMapOvr>
</p:sld>
</file>

<file path=ppt/theme/theme1.xml><?xml version="1.0" encoding="utf-8"?>
<a:theme xmlns:a="http://schemas.openxmlformats.org/drawingml/2006/main" name="清华大学高性能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清华大学高性能" id="{DDB7812A-94E5-3A4D-98A2-04546853C11C}" vid="{46D9B06A-AF9B-AC43-B62F-EB1D0CDA3EB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清华大学高性能</Template>
  <TotalTime>1117</TotalTime>
  <Words>813</Words>
  <Application>Microsoft Macintosh PowerPoint</Application>
  <PresentationFormat>宽屏</PresentationFormat>
  <Paragraphs>224</Paragraphs>
  <Slides>25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等线</vt:lpstr>
      <vt:lpstr>STKaiti</vt:lpstr>
      <vt:lpstr>TxfcrbYjknnjNimbusRomNo9L</vt:lpstr>
      <vt:lpstr>Arial</vt:lpstr>
      <vt:lpstr>Calibri</vt:lpstr>
      <vt:lpstr>清华大学高性能</vt:lpstr>
      <vt:lpstr>利用机器学习增强集合预报对于ENSO和海冰覆盖面积的预报能力</vt:lpstr>
      <vt:lpstr>目录</vt:lpstr>
      <vt:lpstr>背景</vt:lpstr>
      <vt:lpstr>背景</vt:lpstr>
      <vt:lpstr>主要工作</vt:lpstr>
      <vt:lpstr>主要工作</vt:lpstr>
      <vt:lpstr>主要工作</vt:lpstr>
      <vt:lpstr>主要工作</vt:lpstr>
      <vt:lpstr>实验结果</vt:lpstr>
      <vt:lpstr>实验结果</vt:lpstr>
      <vt:lpstr>实验结果</vt:lpstr>
      <vt:lpstr>实验结果</vt:lpstr>
      <vt:lpstr>存在问题</vt:lpstr>
      <vt:lpstr>未来工作</vt:lpstr>
      <vt:lpstr>未来工作</vt:lpstr>
      <vt:lpstr>未来工作</vt:lpstr>
      <vt:lpstr>未来工作</vt:lpstr>
      <vt:lpstr>未来工作</vt:lpstr>
      <vt:lpstr>未来工作</vt:lpstr>
      <vt:lpstr>未来工作</vt:lpstr>
      <vt:lpstr>未来工作</vt:lpstr>
      <vt:lpstr>未来工作</vt:lpstr>
      <vt:lpstr>总结</vt:lpstr>
      <vt:lpstr>参考文献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利用机器学习增强集合预报对于ENSO和海冰覆盖面积的预报能力</dc:title>
  <dc:creator>Microsoft Office User</dc:creator>
  <cp:lastModifiedBy>Microsoft Office User</cp:lastModifiedBy>
  <cp:revision>116</cp:revision>
  <dcterms:created xsi:type="dcterms:W3CDTF">2019-10-20T11:26:54Z</dcterms:created>
  <dcterms:modified xsi:type="dcterms:W3CDTF">2019-10-26T09:37:59Z</dcterms:modified>
</cp:coreProperties>
</file>